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69" r:id="rId4"/>
    <p:sldId id="258" r:id="rId5"/>
    <p:sldId id="260" r:id="rId6"/>
    <p:sldId id="259" r:id="rId7"/>
    <p:sldId id="262" r:id="rId8"/>
    <p:sldId id="263" r:id="rId9"/>
    <p:sldId id="264" r:id="rId10"/>
    <p:sldId id="270" r:id="rId11"/>
    <p:sldId id="267" r:id="rId12"/>
    <p:sldId id="268" r:id="rId13"/>
    <p:sldId id="265" r:id="rId14"/>
    <p:sldId id="266" r:id="rId1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1053F-5FB1-4B39-973E-C5AC1E343509}" type="datetimeFigureOut">
              <a:rPr lang="pl-PL"/>
              <a:t>2018-01-11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5A423E-25C9-4DD9-8C87-8B4120E41F52}" type="slidenum">
              <a:rPr lang="pl-PL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27483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84740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43966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89208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49992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04700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6634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56323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77823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97847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A423E-25C9-4DD9-8C87-8B4120E41F52}" type="slidenum">
              <a:rPr lang="pl-PL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3013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dirty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2331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braz panoramiczny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dirty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18823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0830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l-PL" dirty="0"/>
              <a:t>Edytuj style wzorca tekstu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49672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1816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9325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obraz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dirty="0"/>
              <a:t>Kliknij ikonę, aby dodać obraz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dirty="0"/>
              <a:t>Kliknij ikonę, aby dodać obraz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dirty="0"/>
              <a:t>Kliknij ikonę, aby dodać obraz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7639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l-PL" dirty="0"/>
              <a:t>Edytuj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7144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l-PL" dirty="0"/>
              <a:t>Edytuj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5883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dirty="0"/>
              <a:t>Edytuj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1587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6251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 dirty="0"/>
              <a:t>Edytuj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 dirty="0"/>
              <a:t>Edytuj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5571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 dirty="0"/>
              <a:t>Edytuj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 dirty="0"/>
              <a:t>Edytuj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75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1424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9041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 dirty="0"/>
              <a:t>Edytuj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9736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dirty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417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l-PL" dirty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dirty="0"/>
              <a:t>Edytuj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98AA868-8872-43E4-8C98-D34DABD1FD38}" type="datetimeFigureOut">
              <a:rPr lang="pl-PL" smtClean="0"/>
              <a:t>2018-01-11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819876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pl-PL" dirty="0" smtClean="0"/>
              <a:t>Algorytmy pszczele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53096" y="5992405"/>
            <a:ext cx="10552968" cy="862012"/>
          </a:xfrm>
        </p:spPr>
        <p:txBody>
          <a:bodyPr>
            <a:normAutofit/>
          </a:bodyPr>
          <a:lstStyle/>
          <a:p>
            <a:endParaRPr lang="pl-PL" dirty="0" err="1"/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Symbol zastępczy zawartości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3988" y="0"/>
            <a:ext cx="5898012" cy="6329493"/>
          </a:xfrm>
          <a:prstGeom prst="rect">
            <a:avLst/>
          </a:prstGeom>
        </p:spPr>
      </p:pic>
      <p:pic>
        <p:nvPicPr>
          <p:cNvPr id="4" name="Obraz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310" y="0"/>
            <a:ext cx="6334298" cy="605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z="3600" dirty="0" smtClean="0"/>
              <a:t>Algorytm </a:t>
            </a:r>
            <a:r>
              <a:rPr lang="pl-PL" sz="3600" b="1" dirty="0"/>
              <a:t>Bee Colony </a:t>
            </a:r>
            <a:r>
              <a:rPr lang="pl-PL" sz="3600" b="1" dirty="0" err="1"/>
              <a:t>Optimization</a:t>
            </a:r>
            <a:r>
              <a:rPr lang="pl-PL" sz="3600" b="1" dirty="0"/>
              <a:t> (BCO)</a:t>
            </a:r>
            <a:r>
              <a:rPr lang="pl-PL" sz="3600" dirty="0"/>
              <a:t> 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72066" y="1738184"/>
            <a:ext cx="9077788" cy="4510215"/>
          </a:xfrm>
        </p:spPr>
        <p:txBody>
          <a:bodyPr>
            <a:normAutofit/>
          </a:bodyPr>
          <a:lstStyle/>
          <a:p>
            <a:pPr lvl="0"/>
            <a:r>
              <a:rPr lang="pl-PL" dirty="0" smtClean="0"/>
              <a:t>Populacja: zadeklarowana liczba pszczół (Nd). </a:t>
            </a:r>
          </a:p>
          <a:p>
            <a:pPr lvl="0"/>
            <a:r>
              <a:rPr lang="pl-PL" dirty="0" smtClean="0"/>
              <a:t>Każda pszczoła – jedno rozwiązanie.</a:t>
            </a:r>
          </a:p>
          <a:p>
            <a:pPr lvl="0"/>
            <a:r>
              <a:rPr lang="pl-PL" dirty="0" smtClean="0"/>
              <a:t> Składa się z dwóch faz: </a:t>
            </a:r>
            <a:r>
              <a:rPr lang="pl-PL" dirty="0" err="1" smtClean="0"/>
              <a:t>forward</a:t>
            </a:r>
            <a:r>
              <a:rPr lang="pl-PL" dirty="0" smtClean="0"/>
              <a:t> </a:t>
            </a:r>
            <a:r>
              <a:rPr lang="pl-PL" dirty="0"/>
              <a:t>pass </a:t>
            </a:r>
            <a:r>
              <a:rPr lang="pl-PL" dirty="0" smtClean="0"/>
              <a:t>oraz </a:t>
            </a:r>
            <a:r>
              <a:rPr lang="pl-PL" dirty="0" err="1" smtClean="0"/>
              <a:t>backward</a:t>
            </a:r>
            <a:r>
              <a:rPr lang="pl-PL" dirty="0" smtClean="0"/>
              <a:t> pass</a:t>
            </a:r>
            <a:r>
              <a:rPr lang="pl-PL" dirty="0"/>
              <a:t> </a:t>
            </a:r>
          </a:p>
          <a:p>
            <a:r>
              <a:rPr lang="pl-PL" dirty="0" smtClean="0"/>
              <a:t>Pszczeli taniec wykonywany jest przez pszczołę, która znalazła lepsze źródło pokarmu w porównaniu do poprzedniego poszukiwania. </a:t>
            </a:r>
          </a:p>
          <a:p>
            <a:r>
              <a:rPr lang="pl-PL" dirty="0" smtClean="0"/>
              <a:t>Pozostałe pszczoły nakłaniane </a:t>
            </a:r>
            <a:r>
              <a:rPr lang="pl-PL" dirty="0"/>
              <a:t>są do </a:t>
            </a:r>
            <a:r>
              <a:rPr lang="pl-PL" dirty="0" smtClean="0"/>
              <a:t>przeszukiwań </a:t>
            </a:r>
            <a:r>
              <a:rPr lang="pl-PL" dirty="0"/>
              <a:t>źródła tańczącego. </a:t>
            </a:r>
            <a:endParaRPr lang="pl-PL" dirty="0" smtClean="0"/>
          </a:p>
          <a:p>
            <a:r>
              <a:rPr lang="pl-PL" dirty="0" smtClean="0"/>
              <a:t>Sprawdzana jest: jakość źródła (</a:t>
            </a:r>
            <a:r>
              <a:rPr lang="pl-PL" dirty="0" err="1" smtClean="0"/>
              <a:t>Pf</a:t>
            </a:r>
            <a:r>
              <a:rPr lang="pl-PL" dirty="0" smtClean="0"/>
              <a:t>(i)) i średnia </a:t>
            </a:r>
            <a:r>
              <a:rPr lang="pl-PL" dirty="0"/>
              <a:t>jakość wszystkich źródeł </a:t>
            </a:r>
            <a:r>
              <a:rPr lang="pl-PL" dirty="0" err="1"/>
              <a:t>Pfcolony</a:t>
            </a:r>
            <a:r>
              <a:rPr lang="pl-PL" dirty="0"/>
              <a:t>. </a:t>
            </a:r>
            <a:endParaRPr lang="pl-PL" dirty="0" smtClean="0"/>
          </a:p>
          <a:p>
            <a:r>
              <a:rPr lang="pl-PL" dirty="0" err="1" smtClean="0"/>
              <a:t>P_follow</a:t>
            </a:r>
            <a:r>
              <a:rPr lang="pl-PL" dirty="0" smtClean="0"/>
              <a:t>  - liczba pszczół obserwujących taniec. Dla wartości 0 do </a:t>
            </a:r>
            <a:r>
              <a:rPr lang="pl-PL" dirty="0"/>
              <a:t>źródła pokarmu wraca jedynie pszczoła tańcząca. 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4203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Poszukiwanie minimum funkcji celu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56" y="1392194"/>
            <a:ext cx="9078097" cy="528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42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931273" cy="1400530"/>
          </a:xfrm>
        </p:spPr>
        <p:txBody>
          <a:bodyPr/>
          <a:lstStyle/>
          <a:p>
            <a:r>
              <a:rPr lang="en-US" dirty="0"/>
              <a:t>Najważniejsze </a:t>
            </a:r>
            <a:r>
              <a:rPr lang="en-US" dirty="0" err="1"/>
              <a:t>elementy</a:t>
            </a:r>
            <a:r>
              <a:rPr lang="en-US" dirty="0"/>
              <a:t> </a:t>
            </a:r>
            <a:r>
              <a:rPr lang="en-US" dirty="0" err="1" smtClean="0"/>
              <a:t>algorytm</a:t>
            </a:r>
            <a:r>
              <a:rPr lang="pl-PL" dirty="0" smtClean="0"/>
              <a:t>ów</a:t>
            </a:r>
            <a:endParaRPr lang="en-US" dirty="0">
              <a:solidFill>
                <a:srgbClr val="EBEBEB"/>
              </a:solidFill>
              <a:latin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375" y="1809750"/>
            <a:ext cx="11100887" cy="4791075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r>
              <a:rPr lang="en-US" sz="5400" b="1" dirty="0" err="1" smtClean="0"/>
              <a:t>Algorytm</a:t>
            </a:r>
            <a:r>
              <a:rPr lang="en-US" sz="5400" b="1" dirty="0" smtClean="0"/>
              <a:t> </a:t>
            </a:r>
            <a:r>
              <a:rPr lang="en-US" sz="5400" b="1" dirty="0" err="1" smtClean="0"/>
              <a:t>ps</a:t>
            </a:r>
            <a:r>
              <a:rPr lang="pl-PL" sz="5400" b="1" dirty="0" smtClean="0"/>
              <a:t>z</a:t>
            </a:r>
            <a:r>
              <a:rPr lang="en-US" sz="5400" b="1" dirty="0" err="1" smtClean="0"/>
              <a:t>czel</a:t>
            </a:r>
            <a:r>
              <a:rPr lang="pl-PL" sz="5400" b="1" dirty="0"/>
              <a:t>i</a:t>
            </a:r>
            <a:r>
              <a:rPr lang="en-US" sz="5400" b="1" dirty="0" smtClean="0"/>
              <a:t> </a:t>
            </a:r>
            <a:r>
              <a:rPr lang="pl-PL" sz="5400" b="1" dirty="0" smtClean="0"/>
              <a:t>jest</a:t>
            </a:r>
            <a:r>
              <a:rPr lang="en-US" sz="5400" b="1" dirty="0" smtClean="0"/>
              <a:t>:</a:t>
            </a:r>
            <a:endParaRPr lang="en-US" sz="5400" b="1" dirty="0"/>
          </a:p>
          <a:p>
            <a:pPr marL="0" indent="0">
              <a:buNone/>
            </a:pPr>
            <a:r>
              <a:rPr lang="en-US" sz="5400" dirty="0"/>
              <a:t>        - </a:t>
            </a:r>
            <a:r>
              <a:rPr lang="en-US" sz="5400" dirty="0" err="1" smtClean="0"/>
              <a:t>niezależnym</a:t>
            </a:r>
            <a:r>
              <a:rPr lang="en-US" sz="5400" dirty="0" smtClean="0"/>
              <a:t> </a:t>
            </a:r>
            <a:r>
              <a:rPr lang="en-US" sz="5400" dirty="0" err="1" smtClean="0"/>
              <a:t>fragmen</a:t>
            </a:r>
            <a:r>
              <a:rPr lang="pl-PL" sz="5400" dirty="0" smtClean="0"/>
              <a:t>tam</a:t>
            </a:r>
            <a:r>
              <a:rPr lang="en-US" sz="5400" dirty="0" smtClean="0"/>
              <a:t> </a:t>
            </a:r>
            <a:r>
              <a:rPr lang="en-US" sz="5400" dirty="0"/>
              <a:t>danego systemu, spełniającym jasno</a:t>
            </a:r>
            <a:r>
              <a:rPr lang="en-US" sz="4800" dirty="0"/>
              <a:t> </a:t>
            </a:r>
            <a:r>
              <a:rPr lang="en-US" sz="5400" dirty="0"/>
              <a:t>określone zadanie w zależności od podanej funkcji celu, </a:t>
            </a:r>
            <a:endParaRPr lang="en-US" sz="6000" dirty="0"/>
          </a:p>
          <a:p>
            <a:pPr marL="0" indent="0">
              <a:buNone/>
            </a:pPr>
            <a:r>
              <a:rPr lang="en-US" sz="5400" dirty="0"/>
              <a:t>        - </a:t>
            </a:r>
            <a:r>
              <a:rPr lang="en-US" sz="5400" dirty="0" err="1" smtClean="0"/>
              <a:t>efektywn</a:t>
            </a:r>
            <a:r>
              <a:rPr lang="pl-PL" sz="5400" dirty="0"/>
              <a:t>y</a:t>
            </a:r>
            <a:r>
              <a:rPr lang="en-US" sz="5400" dirty="0" smtClean="0"/>
              <a:t>, </a:t>
            </a:r>
            <a:r>
              <a:rPr lang="en-US" sz="5400" dirty="0"/>
              <a:t>niezawodny, łatwy w użyciu, dobrze udokumentowany</a:t>
            </a:r>
            <a:endParaRPr lang="en-US" sz="6000" dirty="0"/>
          </a:p>
          <a:p>
            <a:pPr marL="0" indent="0">
              <a:buNone/>
            </a:pPr>
            <a:r>
              <a:rPr lang="en-US" sz="5400" dirty="0"/>
              <a:t>        -  prosty w późniejszej rozbudowie, bądź modyfikacji,</a:t>
            </a:r>
            <a:endParaRPr lang="en-US" sz="6000" dirty="0"/>
          </a:p>
          <a:p>
            <a:pPr marL="0" indent="0">
              <a:buNone/>
            </a:pPr>
            <a:r>
              <a:rPr lang="en-US" sz="5400" dirty="0"/>
              <a:t>        - specyficzny dla danego problemu, jednak na tyle ogólny, ażeby można było go zastosować w większości napotkanych problemów optymalizacyjno - kombinatorycznych.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5399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Zastosowania</a:t>
            </a:r>
            <a:r>
              <a:rPr lang="en-US" dirty="0"/>
              <a:t> 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2595" y="2052918"/>
            <a:ext cx="7232822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Grupowanie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danych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 </a:t>
            </a:r>
          </a:p>
          <a:p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Optymalizacja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projektowania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elementów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mechanicznych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 </a:t>
            </a:r>
          </a:p>
          <a:p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Wielokryterialna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optymalizacja</a:t>
            </a:r>
          </a:p>
          <a:p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Strojenie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rozmytych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regulatorów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 smtClean="0">
                <a:solidFill>
                  <a:srgbClr val="FFFFFF"/>
                </a:solidFill>
                <a:latin typeface="Century Gothic"/>
              </a:rPr>
              <a:t>dla</a:t>
            </a:r>
            <a:r>
              <a:rPr lang="en-US" sz="2400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robotów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 </a:t>
            </a:r>
          </a:p>
          <a:p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Grafika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komputerowa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 I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analiza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Century Gothic"/>
              </a:rPr>
              <a:t>obrazów</a:t>
            </a:r>
            <a:r>
              <a:rPr lang="en-US" sz="2400" dirty="0">
                <a:solidFill>
                  <a:srgbClr val="FFFFFF"/>
                </a:solidFill>
                <a:latin typeface="Century Gothic"/>
              </a:rPr>
              <a:t> </a:t>
            </a:r>
            <a:endParaRPr lang="pl-PL" sz="2400" dirty="0" smtClean="0">
              <a:solidFill>
                <a:srgbClr val="FFFFFF"/>
              </a:solidFill>
              <a:latin typeface="Century Gothic"/>
            </a:endParaRPr>
          </a:p>
          <a:p>
            <a:r>
              <a:rPr lang="pl-PL" sz="2400" dirty="0" smtClean="0">
                <a:solidFill>
                  <a:srgbClr val="FFFFFF"/>
                </a:solidFill>
                <a:latin typeface="Century Gothic"/>
              </a:rPr>
              <a:t>Obliczanie permutacji</a:t>
            </a:r>
          </a:p>
          <a:p>
            <a:pPr marL="0" indent="0">
              <a:buNone/>
            </a:pPr>
            <a:endParaRPr lang="en-US" sz="2800" dirty="0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234" y="2052918"/>
            <a:ext cx="2910604" cy="407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19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Algorytmy pszczele</a:t>
            </a:r>
            <a:endParaRPr lang="pl-PL" dirty="0">
              <a:solidFill>
                <a:srgbClr val="EBEBEB"/>
              </a:solidFill>
              <a:latin typeface="Century Gothic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04293" y="2042984"/>
            <a:ext cx="8946541" cy="48150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sz="2800" dirty="0" smtClean="0"/>
              <a:t>	Algorytmy </a:t>
            </a:r>
            <a:r>
              <a:rPr lang="pl-PL" sz="2800" dirty="0"/>
              <a:t>pszczele są jednymi z najczęściej wykorzystywanych algorytmów bazujących na sztucznej inteligencji. Należą do grupy algorytmów naśladujących zachowania zwierząt</a:t>
            </a:r>
            <a:r>
              <a:rPr lang="pl-PL" sz="2800" dirty="0" smtClean="0"/>
              <a:t>.</a:t>
            </a:r>
          </a:p>
          <a:p>
            <a:pPr marL="0" indent="0">
              <a:buNone/>
            </a:pPr>
            <a:r>
              <a:rPr lang="pl-PL" sz="2800" dirty="0" smtClean="0"/>
              <a:t>	Prace </a:t>
            </a:r>
            <a:r>
              <a:rPr lang="pl-PL" sz="2800" dirty="0"/>
              <a:t>dotyczące matematycznego modelowania i komputerowej symulacji roju pszczelego powstawały już na przełomie lat 70. i 80. ubiegłego wieku. </a:t>
            </a:r>
          </a:p>
          <a:p>
            <a:pPr marL="0" indent="0">
              <a:buNone/>
            </a:pPr>
            <a:r>
              <a:rPr lang="pl-PL" sz="2800" dirty="0" smtClean="0"/>
              <a:t> </a:t>
            </a:r>
          </a:p>
          <a:p>
            <a:pPr marL="0" indent="0">
              <a:buNone/>
            </a:pPr>
            <a:endParaRPr lang="pl-PL" sz="2400" dirty="0"/>
          </a:p>
          <a:p>
            <a:endParaRPr lang="pl-PL" dirty="0"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931113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Rys historyczny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03312" y="1729946"/>
            <a:ext cx="8946541" cy="4518453"/>
          </a:xfrm>
        </p:spPr>
        <p:txBody>
          <a:bodyPr/>
          <a:lstStyle/>
          <a:p>
            <a:r>
              <a:rPr lang="pl-PL" dirty="0" smtClean="0"/>
              <a:t>2004 – Algorytm pszczół miodnych (HBA)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l-PL" dirty="0"/>
              <a:t>metoda rozwiązująca problem alokacji </a:t>
            </a:r>
            <a:r>
              <a:rPr lang="pl-PL" dirty="0" smtClean="0"/>
              <a:t>komputerów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l-PL" dirty="0"/>
              <a:t>C. </a:t>
            </a:r>
            <a:r>
              <a:rPr lang="pl-PL" dirty="0" err="1"/>
              <a:t>Tovey</a:t>
            </a:r>
            <a:r>
              <a:rPr lang="pl-PL" dirty="0"/>
              <a:t> i S. </a:t>
            </a:r>
            <a:r>
              <a:rPr lang="pl-PL" dirty="0" err="1" smtClean="0"/>
              <a:t>Nakrani</a:t>
            </a:r>
            <a:endParaRPr lang="pl-PL" dirty="0" smtClean="0"/>
          </a:p>
          <a:p>
            <a:r>
              <a:rPr lang="pl-PL" dirty="0"/>
              <a:t>2004-2005 </a:t>
            </a:r>
            <a:r>
              <a:rPr lang="pl-PL" dirty="0" smtClean="0"/>
              <a:t> - </a:t>
            </a:r>
            <a:r>
              <a:rPr lang="pl-PL" dirty="0"/>
              <a:t>W</a:t>
            </a:r>
            <a:r>
              <a:rPr lang="pl-PL" dirty="0" smtClean="0"/>
              <a:t>irtualny </a:t>
            </a:r>
            <a:r>
              <a:rPr lang="pl-PL" dirty="0"/>
              <a:t>algorytm pszczeli </a:t>
            </a:r>
            <a:r>
              <a:rPr lang="pl-PL" dirty="0" smtClean="0"/>
              <a:t>(VBA 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l-PL" dirty="0"/>
              <a:t>X.S Young </a:t>
            </a:r>
            <a:endParaRPr lang="pl-PL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pl-PL" dirty="0" smtClean="0"/>
              <a:t>problemy </a:t>
            </a:r>
            <a:r>
              <a:rPr lang="pl-PL" dirty="0"/>
              <a:t>optymalizacji ciągłej i </a:t>
            </a:r>
            <a:r>
              <a:rPr lang="pl-PL" dirty="0" smtClean="0"/>
              <a:t>dyskretnej</a:t>
            </a:r>
          </a:p>
          <a:p>
            <a:r>
              <a:rPr lang="pl-PL" dirty="0" smtClean="0"/>
              <a:t>2005 - </a:t>
            </a:r>
            <a:r>
              <a:rPr lang="pl-PL" dirty="0"/>
              <a:t>Algorytm </a:t>
            </a:r>
            <a:r>
              <a:rPr lang="pl-PL" dirty="0" smtClean="0"/>
              <a:t>optymalizacji </a:t>
            </a:r>
            <a:r>
              <a:rPr lang="pl-PL" dirty="0" err="1" smtClean="0"/>
              <a:t>koloni</a:t>
            </a:r>
            <a:r>
              <a:rPr lang="pl-PL" dirty="0" smtClean="0"/>
              <a:t> </a:t>
            </a:r>
            <a:r>
              <a:rPr lang="pl-PL" dirty="0"/>
              <a:t>pszczół </a:t>
            </a:r>
            <a:r>
              <a:rPr lang="pl-PL" dirty="0" smtClean="0"/>
              <a:t>(OBC)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l-PL" dirty="0" err="1" smtClean="0"/>
              <a:t>Teodorovic</a:t>
            </a:r>
            <a:r>
              <a:rPr lang="pl-PL" dirty="0" smtClean="0"/>
              <a:t> </a:t>
            </a:r>
            <a:r>
              <a:rPr lang="pl-PL" dirty="0"/>
              <a:t>i </a:t>
            </a:r>
            <a:r>
              <a:rPr lang="pl-PL" dirty="0" err="1"/>
              <a:t>Dell’Orco</a:t>
            </a:r>
            <a:endParaRPr lang="pl-PL" dirty="0"/>
          </a:p>
          <a:p>
            <a:r>
              <a:rPr lang="pl-PL" dirty="0" smtClean="0"/>
              <a:t>2006 - </a:t>
            </a:r>
            <a:r>
              <a:rPr lang="pl-PL" dirty="0"/>
              <a:t>A</a:t>
            </a:r>
            <a:r>
              <a:rPr lang="pl-PL" dirty="0" smtClean="0"/>
              <a:t>lgorytm </a:t>
            </a:r>
            <a:r>
              <a:rPr lang="pl-PL" dirty="0" err="1" smtClean="0"/>
              <a:t>koloni</a:t>
            </a:r>
            <a:r>
              <a:rPr lang="pl-PL" dirty="0" smtClean="0"/>
              <a:t> </a:t>
            </a:r>
            <a:r>
              <a:rPr lang="pl-PL" dirty="0"/>
              <a:t>pszczół </a:t>
            </a:r>
            <a:r>
              <a:rPr lang="pl-PL" dirty="0" smtClean="0"/>
              <a:t>ABC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l-PL" dirty="0"/>
              <a:t>B. </a:t>
            </a:r>
            <a:r>
              <a:rPr lang="pl-PL" dirty="0" err="1"/>
              <a:t>Basturk</a:t>
            </a:r>
            <a:r>
              <a:rPr lang="pl-PL" dirty="0"/>
              <a:t> oraz D. </a:t>
            </a:r>
            <a:r>
              <a:rPr lang="pl-PL" dirty="0" err="1"/>
              <a:t>Karaboga</a:t>
            </a:r>
            <a:endParaRPr lang="pl-PL" dirty="0"/>
          </a:p>
          <a:p>
            <a:pPr lvl="1">
              <a:buFont typeface="Arial" panose="020B0604020202020204" pitchFamily="34" charset="0"/>
              <a:buChar char="•"/>
            </a:pPr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62262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Etapy zbierania pożywienia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774357" y="1853248"/>
            <a:ext cx="9276477" cy="47408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pl-PL" sz="2400" dirty="0" smtClean="0"/>
              <a:t>Pszczoły </a:t>
            </a:r>
            <a:r>
              <a:rPr lang="pl-PL" sz="2400" dirty="0"/>
              <a:t>zwiadowcy </a:t>
            </a:r>
            <a:endParaRPr lang="pl-PL" sz="24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pl-PL" sz="2000" dirty="0" smtClean="0"/>
              <a:t> </a:t>
            </a:r>
            <a:r>
              <a:rPr lang="pl-PL" sz="2000" dirty="0"/>
              <a:t>przeszukanie terenu </a:t>
            </a:r>
            <a:endParaRPr lang="pl-PL" sz="20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pl-PL" sz="2000" dirty="0" smtClean="0"/>
              <a:t> </a:t>
            </a:r>
            <a:r>
              <a:rPr lang="pl-PL" sz="2000" dirty="0"/>
              <a:t>przekazanie informacji </a:t>
            </a:r>
            <a:r>
              <a:rPr lang="pl-PL" sz="2000" dirty="0" smtClean="0"/>
              <a:t>kolonii</a:t>
            </a:r>
            <a:endParaRPr lang="pl-PL" sz="2000" dirty="0"/>
          </a:p>
          <a:p>
            <a:pPr marL="457200" lvl="0" indent="-457200">
              <a:buFont typeface="+mj-lt"/>
              <a:buAutoNum type="arabicPeriod"/>
            </a:pPr>
            <a:r>
              <a:rPr lang="pl-PL" sz="2400" dirty="0" smtClean="0"/>
              <a:t>Komunikacja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l-PL" sz="2000" dirty="0" smtClean="0"/>
              <a:t>pszczeli taniec: 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pl-PL" dirty="0" smtClean="0"/>
              <a:t>odległość od ula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pl-PL" dirty="0" smtClean="0"/>
              <a:t>jakości </a:t>
            </a:r>
            <a:r>
              <a:rPr lang="pl-PL" dirty="0"/>
              <a:t>źródła </a:t>
            </a:r>
            <a:r>
              <a:rPr lang="pl-PL" dirty="0" smtClean="0"/>
              <a:t>pokarmu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pl-PL" dirty="0"/>
              <a:t>informacje o kierunku w jakim znajduje się </a:t>
            </a:r>
            <a:r>
              <a:rPr lang="pl-PL" dirty="0" smtClean="0"/>
              <a:t>pożywienie</a:t>
            </a: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710" y="1976780"/>
            <a:ext cx="4489445" cy="255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91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Etapy zbierania pożywienia</a:t>
            </a:r>
            <a:endParaRPr lang="pl-PL" dirty="0">
              <a:solidFill>
                <a:srgbClr val="EBEBEB"/>
              </a:solidFill>
              <a:latin typeface="Century Gothic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03312" y="1935892"/>
            <a:ext cx="8946541" cy="4312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0" indent="-457200">
              <a:buFont typeface="+mj-lt"/>
              <a:buAutoNum type="arabicPeriod" startAt="3"/>
            </a:pPr>
            <a:r>
              <a:rPr lang="pl-PL" sz="2400" dirty="0"/>
              <a:t>Decyzja o liczbie wysyłanych pszczół robotnic do konkretnych lokalizacji </a:t>
            </a:r>
            <a:endParaRPr lang="pl-PL" sz="24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pl-PL" sz="2000" dirty="0" smtClean="0"/>
              <a:t> </a:t>
            </a:r>
            <a:r>
              <a:rPr lang="pl-PL" sz="2000" dirty="0"/>
              <a:t>jakość danej lokalizacji </a:t>
            </a:r>
            <a:endParaRPr lang="pl-PL" sz="20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pl-PL" sz="2000" dirty="0" smtClean="0"/>
              <a:t>energia </a:t>
            </a:r>
            <a:r>
              <a:rPr lang="pl-PL" sz="2000" dirty="0"/>
              <a:t>jaką trzeba zużyć aby zebrać z niej pożywienie</a:t>
            </a:r>
          </a:p>
          <a:p>
            <a:pPr marL="457200" lvl="0" indent="-457200">
              <a:buFont typeface="+mj-lt"/>
              <a:buAutoNum type="arabicPeriod" startAt="3"/>
            </a:pPr>
            <a:r>
              <a:rPr lang="pl-PL" sz="2400" dirty="0"/>
              <a:t>Monitorowanie stanu źródła pokarmu przez robotnice i przekazywanie informacji </a:t>
            </a:r>
            <a:endParaRPr lang="pl-PL" sz="24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pl-PL" sz="2000" dirty="0" smtClean="0"/>
              <a:t>wysłanie </a:t>
            </a:r>
            <a:r>
              <a:rPr lang="pl-PL" sz="2000" dirty="0"/>
              <a:t>zwiadowców do poszukiwania nowych </a:t>
            </a:r>
            <a:r>
              <a:rPr lang="pl-PL" sz="2000" dirty="0" smtClean="0"/>
              <a:t>miejsc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l-PL" sz="2000" dirty="0" smtClean="0"/>
              <a:t>kolejne </a:t>
            </a:r>
            <a:r>
              <a:rPr lang="pl-PL" sz="2000" dirty="0"/>
              <a:t>decyzje o liczbie wysyłanych pszczół </a:t>
            </a:r>
          </a:p>
          <a:p>
            <a:pPr marL="0" indent="0">
              <a:buNone/>
            </a:pP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407143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Algorytm pszczeli ABC(</a:t>
            </a:r>
            <a:r>
              <a:rPr lang="pl-PL" dirty="0" err="1" smtClean="0"/>
              <a:t>Artificial</a:t>
            </a:r>
            <a:r>
              <a:rPr lang="pl-PL" dirty="0" smtClean="0"/>
              <a:t> Bee Colony)</a:t>
            </a:r>
            <a:br>
              <a:rPr lang="pl-PL" dirty="0" smtClean="0"/>
            </a:b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04293" y="2059459"/>
            <a:ext cx="8946541" cy="49427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dirty="0" smtClean="0"/>
              <a:t>	</a:t>
            </a:r>
            <a:r>
              <a:rPr lang="pl-PL" sz="2400" dirty="0" smtClean="0"/>
              <a:t>Schemat </a:t>
            </a:r>
            <a:r>
              <a:rPr lang="pl-PL" sz="2400" dirty="0"/>
              <a:t>podstawowy algorytmu pszczelego pozwala na znaczną swobodę jego implementacji w zakresie :</a:t>
            </a:r>
          </a:p>
          <a:p>
            <a:pPr lvl="1"/>
            <a:r>
              <a:rPr lang="pl-PL" sz="2000" dirty="0" smtClean="0"/>
              <a:t>sposobu </a:t>
            </a:r>
            <a:r>
              <a:rPr lang="pl-PL" sz="2000" dirty="0"/>
              <a:t>utworzenia populacji początkowej,</a:t>
            </a:r>
          </a:p>
          <a:p>
            <a:pPr lvl="1"/>
            <a:r>
              <a:rPr lang="pl-PL" sz="2000" dirty="0" smtClean="0"/>
              <a:t>zastosowanego </a:t>
            </a:r>
            <a:r>
              <a:rPr lang="pl-PL" sz="2000" dirty="0"/>
              <a:t>mechanizmu selekcji,</a:t>
            </a:r>
          </a:p>
          <a:p>
            <a:pPr lvl="1"/>
            <a:r>
              <a:rPr lang="pl-PL" sz="2000" dirty="0" smtClean="0"/>
              <a:t>definicji </a:t>
            </a:r>
            <a:r>
              <a:rPr lang="pl-PL" sz="2000" dirty="0"/>
              <a:t>przeszukiwanego sąsiedztwa,</a:t>
            </a:r>
          </a:p>
          <a:p>
            <a:pPr lvl="1"/>
            <a:r>
              <a:rPr lang="pl-PL" sz="2000" dirty="0" smtClean="0"/>
              <a:t>sposobu </a:t>
            </a:r>
            <a:r>
              <a:rPr lang="pl-PL" sz="2000" dirty="0"/>
              <a:t>utworzenia nowej populacji,</a:t>
            </a:r>
          </a:p>
          <a:p>
            <a:pPr lvl="1"/>
            <a:r>
              <a:rPr lang="pl-PL" sz="2000" dirty="0" smtClean="0"/>
              <a:t>warunku </a:t>
            </a:r>
            <a:r>
              <a:rPr lang="pl-PL" sz="2000" dirty="0"/>
              <a:t>zakończenia obliczeń</a:t>
            </a:r>
            <a:r>
              <a:rPr lang="pl-PL" sz="2000" dirty="0" smtClean="0"/>
              <a:t>.</a:t>
            </a:r>
            <a:r>
              <a:rPr lang="pl-PL" sz="2000" dirty="0"/>
              <a:t> </a:t>
            </a:r>
          </a:p>
          <a:p>
            <a:pPr marL="0" indent="0">
              <a:buNone/>
            </a:pPr>
            <a:r>
              <a:rPr lang="pl-PL" sz="2400" dirty="0" smtClean="0"/>
              <a:t>	Szczegóły </a:t>
            </a:r>
            <a:r>
              <a:rPr lang="pl-PL" sz="2400" dirty="0"/>
              <a:t>dotyczące implementacji powyższych elementów oraz dobór parametrów sterujących pracą algorytmu decyduje o jego efektywności </a:t>
            </a:r>
          </a:p>
        </p:txBody>
      </p:sp>
    </p:spTree>
    <p:extLst>
      <p:ext uri="{BB962C8B-B14F-4D97-AF65-F5344CB8AC3E}">
        <p14:creationId xmlns:p14="http://schemas.microsoft.com/office/powerpoint/2010/main" val="180392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Opis </a:t>
            </a:r>
            <a:r>
              <a:rPr lang="en-US" dirty="0" err="1" smtClean="0"/>
              <a:t>algorytmu</a:t>
            </a:r>
            <a:r>
              <a:rPr lang="en-US" dirty="0" smtClean="0"/>
              <a:t> </a:t>
            </a:r>
            <a:r>
              <a:rPr lang="en-US" dirty="0"/>
              <a:t>pszczelego w pseudokodzie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364258"/>
            <a:ext cx="10385275" cy="40777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Parametry: 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  <a:latin typeface="Century Gothic"/>
              </a:rPr>
              <a:t>    - liczba pszczół skautów</a:t>
            </a:r>
            <a:endParaRPr lang="en-US" sz="2400" dirty="0">
              <a:latin typeface="Century Gothic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  <a:latin typeface="Century Gothic"/>
              </a:rPr>
              <a:t>    - liczba </a:t>
            </a:r>
            <a:r>
              <a:rPr lang="pl-PL" sz="2400" dirty="0" smtClean="0">
                <a:solidFill>
                  <a:srgbClr val="FFFFFF"/>
                </a:solidFill>
                <a:latin typeface="Century Gothic"/>
              </a:rPr>
              <a:t>pszczół robotnic i obserwatorek</a:t>
            </a:r>
            <a:endParaRPr lang="en-US" sz="2800" dirty="0">
              <a:solidFill>
                <a:srgbClr val="FFFFFF"/>
              </a:solidFill>
              <a:latin typeface="Century Gothic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  <a:latin typeface="Century Gothic"/>
              </a:rPr>
              <a:t>    - rozmiar sąsiedztwa</a:t>
            </a:r>
            <a:endParaRPr lang="en-US" sz="2800" dirty="0">
              <a:solidFill>
                <a:srgbClr val="FFFFFF"/>
              </a:solidFill>
              <a:latin typeface="Century Gothic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  <a:latin typeface="Century Gothic"/>
              </a:rPr>
              <a:t>    - liczba iteracji algorytmu pszczelego</a:t>
            </a:r>
          </a:p>
        </p:txBody>
      </p:sp>
    </p:spTree>
    <p:extLst>
      <p:ext uri="{BB962C8B-B14F-4D97-AF65-F5344CB8AC3E}">
        <p14:creationId xmlns:p14="http://schemas.microsoft.com/office/powerpoint/2010/main" val="396014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8989" y="1853248"/>
            <a:ext cx="9488488" cy="39131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z="2200" dirty="0" smtClean="0"/>
              <a:t>{ Inicjalizacja </a:t>
            </a:r>
            <a:r>
              <a:rPr lang="pl-PL" sz="2200" dirty="0" smtClean="0"/>
              <a:t>populacji początkowej</a:t>
            </a:r>
          </a:p>
          <a:p>
            <a:r>
              <a:rPr lang="pl-PL" sz="2200" dirty="0" smtClean="0"/>
              <a:t>Ocena jakości znalezionych rozwiązań</a:t>
            </a:r>
          </a:p>
          <a:p>
            <a:r>
              <a:rPr lang="pl-PL" sz="2200" dirty="0" smtClean="0"/>
              <a:t>Eksploracja najlepszych </a:t>
            </a:r>
            <a:r>
              <a:rPr lang="pl-PL" sz="2200" i="1" dirty="0" smtClean="0"/>
              <a:t>m</a:t>
            </a:r>
            <a:r>
              <a:rPr lang="pl-PL" sz="2200" dirty="0" smtClean="0"/>
              <a:t> rozwiązań (dla najlepszych </a:t>
            </a:r>
            <a:r>
              <a:rPr lang="pl-PL" sz="2200" i="1" dirty="0" smtClean="0"/>
              <a:t>e</a:t>
            </a:r>
            <a:r>
              <a:rPr lang="pl-PL" sz="2200" dirty="0" smtClean="0"/>
              <a:t> więcej zasobów)</a:t>
            </a:r>
          </a:p>
          <a:p>
            <a:r>
              <a:rPr lang="pl-PL" sz="2200" dirty="0" smtClean="0"/>
              <a:t>Wybór najlepszych </a:t>
            </a:r>
            <a:r>
              <a:rPr lang="pl-PL" sz="2200" i="1" dirty="0" smtClean="0"/>
              <a:t>e</a:t>
            </a:r>
            <a:r>
              <a:rPr lang="pl-PL" sz="2200" dirty="0" smtClean="0"/>
              <a:t> spośród </a:t>
            </a:r>
            <a:r>
              <a:rPr lang="pl-PL" sz="2200" i="1" dirty="0" smtClean="0"/>
              <a:t>m</a:t>
            </a:r>
            <a:r>
              <a:rPr lang="pl-PL" sz="2200" dirty="0" smtClean="0"/>
              <a:t> przeszukiwanych</a:t>
            </a:r>
          </a:p>
          <a:p>
            <a:r>
              <a:rPr lang="pl-PL" sz="2200" dirty="0" smtClean="0"/>
              <a:t>Eksploracja przestrzeni niezatrudnionych osobnikami }</a:t>
            </a:r>
          </a:p>
          <a:p>
            <a:r>
              <a:rPr lang="pl-PL" sz="2200" dirty="0" err="1" smtClean="0"/>
              <a:t>Nr_iteracji</a:t>
            </a:r>
            <a:r>
              <a:rPr lang="pl-PL" sz="2200" dirty="0" smtClean="0"/>
              <a:t> &lt; </a:t>
            </a:r>
            <a:r>
              <a:rPr lang="pl-PL" sz="2200" dirty="0" err="1" smtClean="0"/>
              <a:t>Max_iteracji</a:t>
            </a:r>
            <a:endParaRPr lang="en-US" sz="2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pl-PL" dirty="0" smtClean="0"/>
              <a:t>Algorytm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32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Pseudokod</a:t>
            </a:r>
            <a:endParaRPr lang="en-US" dirty="0" err="1"/>
          </a:p>
        </p:txBody>
      </p:sp>
      <p:pic>
        <p:nvPicPr>
          <p:cNvPr id="1026" name="Picture 2" descr="http://zsi.ii.us.edu.pl/~mboryczka/IntStad/img/ab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236" y="2304744"/>
            <a:ext cx="5686425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Obraz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713" y="1497153"/>
            <a:ext cx="4133850" cy="4381500"/>
          </a:xfrm>
          <a:prstGeom prst="rect">
            <a:avLst/>
          </a:prstGeom>
        </p:spPr>
      </p:pic>
      <p:sp>
        <p:nvSpPr>
          <p:cNvPr id="7" name="pole tekstowe 6"/>
          <p:cNvSpPr txBox="1"/>
          <p:nvPr/>
        </p:nvSpPr>
        <p:spPr>
          <a:xfrm>
            <a:off x="165893" y="6066064"/>
            <a:ext cx="1771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5 punktów,</a:t>
            </a:r>
          </a:p>
          <a:p>
            <a:r>
              <a:rPr lang="pl-PL" dirty="0" smtClean="0"/>
              <a:t> 2 najlepsze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0414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Jon">
  <a:themeElements>
    <a:clrScheme name="J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J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J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102</TotalTime>
  <Words>257</Words>
  <Application>Microsoft Office PowerPoint</Application>
  <PresentationFormat>Panoramiczny</PresentationFormat>
  <Paragraphs>88</Paragraphs>
  <Slides>14</Slides>
  <Notes>10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Wingdings</vt:lpstr>
      <vt:lpstr>Wingdings 3</vt:lpstr>
      <vt:lpstr>Jon</vt:lpstr>
      <vt:lpstr>Algorytmy pszczele</vt:lpstr>
      <vt:lpstr>Algorytmy pszczele</vt:lpstr>
      <vt:lpstr>Rys historyczny</vt:lpstr>
      <vt:lpstr>Etapy zbierania pożywienia</vt:lpstr>
      <vt:lpstr>Etapy zbierania pożywienia</vt:lpstr>
      <vt:lpstr>Algorytm pszczeli ABC(Artificial Bee Colony) </vt:lpstr>
      <vt:lpstr>Opis algorytmu pszczelego w pseudokodzie</vt:lpstr>
      <vt:lpstr>Algorytm</vt:lpstr>
      <vt:lpstr>Pseudokod</vt:lpstr>
      <vt:lpstr>Prezentacja programu PowerPoint</vt:lpstr>
      <vt:lpstr>Algorytm Bee Colony Optimization (BCO) </vt:lpstr>
      <vt:lpstr>Poszukiwanie minimum funkcji celu</vt:lpstr>
      <vt:lpstr>Najważniejsze elementy algorytmów</vt:lpstr>
      <vt:lpstr>Zastosowania 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Algorytm pszczeli</dc:title>
  <dc:creator/>
  <cp:lastModifiedBy>Ania</cp:lastModifiedBy>
  <cp:revision>64</cp:revision>
  <dcterms:created xsi:type="dcterms:W3CDTF">2012-08-15T16:54:36Z</dcterms:created>
  <dcterms:modified xsi:type="dcterms:W3CDTF">2018-01-11T22:15:12Z</dcterms:modified>
</cp:coreProperties>
</file>

<file path=docProps/thumbnail.jpeg>
</file>